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8" r:id="rId3"/>
    <p:sldId id="279" r:id="rId4"/>
    <p:sldId id="272" r:id="rId5"/>
    <p:sldId id="273" r:id="rId6"/>
    <p:sldId id="276" r:id="rId7"/>
    <p:sldId id="277" r:id="rId8"/>
    <p:sldId id="275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9022" autoAdjust="0"/>
  </p:normalViewPr>
  <p:slideViewPr>
    <p:cSldViewPr snapToGrid="0">
      <p:cViewPr varScale="1">
        <p:scale>
          <a:sx n="53" d="100"/>
          <a:sy n="53" d="100"/>
        </p:scale>
        <p:origin x="26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2B17-BE7F-4FBC-91A1-54C6CE59C2B6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C3F9-E95D-4432-95DB-996743426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Audio is activated on the TITLE and then on each PICTURE.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3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five vowel phonics + gestures and then introduce the new seven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dipthongs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Most of these have a number that also rhymes / has the same </a:t>
            </a:r>
            <a:r>
              <a:rPr lang="en-GB" baseline="0" dirty="0" err="1" smtClean="0"/>
              <a:t>dipthongs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4 have the same sound:</a:t>
            </a:r>
          </a:p>
          <a:p>
            <a:r>
              <a:rPr lang="en-GB" dirty="0" smtClean="0"/>
              <a:t>é/</a:t>
            </a:r>
            <a:r>
              <a:rPr lang="en-GB" dirty="0" err="1" smtClean="0"/>
              <a:t>er</a:t>
            </a:r>
            <a:r>
              <a:rPr lang="en-GB" dirty="0" smtClean="0"/>
              <a:t>/</a:t>
            </a:r>
            <a:r>
              <a:rPr lang="en-GB" dirty="0" err="1" smtClean="0"/>
              <a:t>ez</a:t>
            </a:r>
            <a:r>
              <a:rPr lang="en-GB" dirty="0" smtClean="0"/>
              <a:t>/et</a:t>
            </a:r>
            <a:br>
              <a:rPr lang="en-GB" dirty="0" smtClean="0"/>
            </a:br>
            <a:r>
              <a:rPr lang="en-GB" dirty="0" smtClean="0"/>
              <a:t>Second 4 have the same sound</a:t>
            </a:r>
          </a:p>
          <a:p>
            <a:r>
              <a:rPr lang="en-GB" dirty="0" smtClean="0"/>
              <a:t>è/ê/</a:t>
            </a:r>
            <a:r>
              <a:rPr lang="en-GB" dirty="0" err="1" smtClean="0"/>
              <a:t>ai</a:t>
            </a:r>
            <a:r>
              <a:rPr lang="en-GB" dirty="0" smtClean="0"/>
              <a:t>/</a:t>
            </a:r>
            <a:r>
              <a:rPr lang="en-GB" dirty="0" err="1" smtClean="0"/>
              <a:t>ei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en</a:t>
            </a:r>
            <a:r>
              <a:rPr lang="en-GB" dirty="0" smtClean="0"/>
              <a:t>/an/</a:t>
            </a:r>
            <a:r>
              <a:rPr lang="en-GB" dirty="0" err="1" smtClean="0"/>
              <a:t>em</a:t>
            </a:r>
            <a:r>
              <a:rPr lang="en-GB" dirty="0" smtClean="0"/>
              <a:t>/am</a:t>
            </a:r>
          </a:p>
          <a:p>
            <a:r>
              <a:rPr lang="en-GB" dirty="0" smtClean="0"/>
              <a:t>un</a:t>
            </a:r>
          </a:p>
          <a:p>
            <a:endParaRPr lang="en-GB" dirty="0" smtClean="0"/>
          </a:p>
          <a:p>
            <a:r>
              <a:rPr lang="en-GB" dirty="0" smtClean="0"/>
              <a:t>Gestures</a:t>
            </a:r>
            <a:r>
              <a:rPr lang="en-GB" baseline="0" dirty="0" smtClean="0"/>
              <a:t> – obviously do any appropriate gestures but these are the ones that occur to me!</a:t>
            </a:r>
            <a:br>
              <a:rPr lang="en-GB" baseline="0" dirty="0" smtClean="0"/>
            </a:br>
            <a:r>
              <a:rPr lang="en-GB" baseline="0" dirty="0" smtClean="0"/>
              <a:t>le </a:t>
            </a:r>
            <a:r>
              <a:rPr lang="en-GB" baseline="0" dirty="0" err="1" smtClean="0"/>
              <a:t>bébé</a:t>
            </a:r>
            <a:r>
              <a:rPr lang="en-GB" baseline="0" dirty="0" smtClean="0"/>
              <a:t> – rocking an imaginary baby 3 times for le – </a:t>
            </a:r>
            <a:r>
              <a:rPr lang="en-GB" baseline="0" dirty="0" err="1" smtClean="0"/>
              <a:t>bé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bé</a:t>
            </a:r>
            <a:endParaRPr lang="en-GB" baseline="0" dirty="0" smtClean="0"/>
          </a:p>
          <a:p>
            <a:r>
              <a:rPr lang="en-GB" baseline="0" dirty="0" err="1" smtClean="0"/>
              <a:t>penser</a:t>
            </a:r>
            <a:r>
              <a:rPr lang="en-GB" baseline="0" dirty="0" smtClean="0"/>
              <a:t> – hold chin and look puzzled</a:t>
            </a:r>
          </a:p>
          <a:p>
            <a:r>
              <a:rPr lang="en-GB" baseline="0" dirty="0" err="1" smtClean="0"/>
              <a:t>dessinez</a:t>
            </a:r>
            <a:r>
              <a:rPr lang="en-GB" baseline="0" dirty="0" smtClean="0"/>
              <a:t> – same gesture as in the classroom instructions less – hold imaginary pencil and sketch in the air</a:t>
            </a:r>
          </a:p>
          <a:p>
            <a:r>
              <a:rPr lang="en-GB" baseline="0" dirty="0" smtClean="0"/>
              <a:t>et – put first fingers of both hands together to make a plus sign</a:t>
            </a:r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regle</a:t>
            </a:r>
            <a:r>
              <a:rPr lang="en-GB" baseline="0" dirty="0" smtClean="0"/>
              <a:t> – trace a ruler shape in the air using both hands (starting with fingers together in the middle and drawing away)</a:t>
            </a:r>
          </a:p>
          <a:p>
            <a:r>
              <a:rPr lang="en-GB" baseline="0" dirty="0" smtClean="0"/>
              <a:t>la fete – circle right arm above head twice as you say la fete – to denote excitement / celebration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 – hold hands in front in position as for milking a cow and pull down right hand on ‘le’ and left hand on ‘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’</a:t>
            </a:r>
          </a:p>
          <a:p>
            <a:r>
              <a:rPr lang="en-GB" baseline="0" dirty="0" err="1" smtClean="0"/>
              <a:t>treize</a:t>
            </a:r>
            <a:r>
              <a:rPr lang="en-GB" baseline="0" dirty="0" smtClean="0"/>
              <a:t> – flash up both hands together to show 10 and then 3 fingers of right hand only to give the extra 3</a:t>
            </a:r>
          </a:p>
          <a:p>
            <a:r>
              <a:rPr lang="en-GB" baseline="0" dirty="0" smtClean="0"/>
              <a:t>le chat – both hands either side of mouth and draw them away to show whiskers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thé</a:t>
            </a:r>
            <a:r>
              <a:rPr lang="en-GB" baseline="0" dirty="0" smtClean="0"/>
              <a:t> – make saucer with left hand and lift right hand from left palm towards mouth to gesture drinking</a:t>
            </a:r>
          </a:p>
          <a:p>
            <a:r>
              <a:rPr lang="en-GB" baseline="0" dirty="0" err="1" smtClean="0"/>
              <a:t>l’enfant</a:t>
            </a:r>
            <a:r>
              <a:rPr lang="en-GB" baseline="0" dirty="0" smtClean="0"/>
              <a:t> – children pat own head as they are children</a:t>
            </a:r>
          </a:p>
          <a:p>
            <a:r>
              <a:rPr lang="en-GB" baseline="0" dirty="0" err="1" smtClean="0"/>
              <a:t>lundi</a:t>
            </a:r>
            <a:r>
              <a:rPr lang="en-GB" baseline="0" dirty="0" smtClean="0"/>
              <a:t> – (first establish what 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 means as this is new vocabulary) – then do sign language for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 which is to make ‘L’ shape with left hand and use right hand to trace the ‘L’ from top to bottom as you say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The audio is heard as the text &amp; picture for each appear on each click.</a:t>
            </a:r>
          </a:p>
          <a:p>
            <a:r>
              <a:rPr lang="en-GB" baseline="0" dirty="0" smtClean="0"/>
              <a:t>You can also re-click on any word afterwards to hear the audio again.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Remaining sounds…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</a:t>
            </a:r>
          </a:p>
          <a:p>
            <a:r>
              <a:rPr lang="en-GB" dirty="0" err="1" smtClean="0"/>
              <a:t>qu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j/</a:t>
            </a:r>
            <a:r>
              <a:rPr lang="en-GB" dirty="0" err="1" smtClean="0"/>
              <a:t>ge</a:t>
            </a:r>
            <a:r>
              <a:rPr lang="en-GB" dirty="0" smtClean="0"/>
              <a:t>/</a:t>
            </a:r>
            <a:r>
              <a:rPr lang="en-GB" dirty="0" err="1" smtClean="0"/>
              <a:t>gi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gn</a:t>
            </a:r>
            <a:endParaRPr lang="en-GB" dirty="0" smtClean="0"/>
          </a:p>
          <a:p>
            <a:r>
              <a:rPr lang="en-GB" dirty="0" err="1" smtClean="0"/>
              <a:t>ille</a:t>
            </a:r>
            <a:endParaRPr lang="en-GB" dirty="0" smtClean="0"/>
          </a:p>
          <a:p>
            <a:r>
              <a:rPr lang="en-GB" dirty="0" err="1" smtClean="0"/>
              <a:t>eil</a:t>
            </a:r>
            <a:r>
              <a:rPr lang="en-GB" dirty="0" smtClean="0"/>
              <a:t>/</a:t>
            </a:r>
            <a:r>
              <a:rPr lang="en-GB" dirty="0" err="1" smtClean="0"/>
              <a:t>eille</a:t>
            </a:r>
            <a:endParaRPr lang="en-GB" dirty="0" smtClean="0"/>
          </a:p>
          <a:p>
            <a:r>
              <a:rPr lang="en-GB" dirty="0" smtClean="0"/>
              <a:t>ail/</a:t>
            </a:r>
            <a:r>
              <a:rPr lang="en-GB" dirty="0" err="1" smtClean="0"/>
              <a:t>aille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4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Comptines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liberté</a:t>
            </a:r>
            <a:r>
              <a:rPr lang="en-GB" dirty="0" smtClean="0"/>
              <a:t>, published by Nathan, 1984</a:t>
            </a:r>
          </a:p>
          <a:p>
            <a:r>
              <a:rPr lang="en-GB" dirty="0" smtClean="0"/>
              <a:t>chosen by Jacqueline Pierre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Slides</a:t>
            </a:r>
            <a:r>
              <a:rPr lang="en-GB" baseline="0" dirty="0" smtClean="0"/>
              <a:t> 5 – 13 have 4 x words for each of the 6 new sounds = 24 cards in total.</a:t>
            </a:r>
          </a:p>
          <a:p>
            <a:r>
              <a:rPr lang="en-GB" baseline="0" dirty="0" smtClean="0"/>
              <a:t>If pupils have one card each to start, they can play Quiz-Quiz-Trade around the room.</a:t>
            </a:r>
          </a:p>
          <a:p>
            <a:r>
              <a:rPr lang="en-GB" baseline="0" dirty="0" smtClean="0"/>
              <a:t>They say the French on their card – the other pupil says either the English or gives the phonic sound (depending on what you want this time around).  The other pupil does the same with his/her card.  Pupils then swap cards.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For both sets of  ‘e’ sounds, the cards are just the 4 x different words already introduced – this is so that pupils see that they make a ‘family’ even though the spelling is different.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would be useful to go through all the cards first to practise the sounds again.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After this, and if there are sufficient sets of cards for all, pupils can take their own set of cards and join with three other pupils to play ‘Happy Families / Go Fish’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The cards are photocopied so that the phonic sound is on the back (see the separate resource where the layout facilitates back-to-back copying – called Phonics cards [2])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2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0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6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8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7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5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1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7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4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3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9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6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audio" Target="../media/audio17.wav"/><Relationship Id="rId7" Type="http://schemas.openxmlformats.org/officeDocument/2006/relationships/image" Target="../media/image24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4.wav"/><Relationship Id="rId7" Type="http://schemas.openxmlformats.org/officeDocument/2006/relationships/image" Target="../media/image45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audio" Target="../media/audio26.wav"/><Relationship Id="rId4" Type="http://schemas.openxmlformats.org/officeDocument/2006/relationships/audio" Target="../media/audio25.wav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7.wav"/><Relationship Id="rId7" Type="http://schemas.openxmlformats.org/officeDocument/2006/relationships/image" Target="../media/image48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audio" Target="../media/audio29.wav"/><Relationship Id="rId4" Type="http://schemas.openxmlformats.org/officeDocument/2006/relationships/audio" Target="../media/audio28.wav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audio" Target="../media/audio30.wav"/><Relationship Id="rId7" Type="http://schemas.openxmlformats.org/officeDocument/2006/relationships/image" Target="../media/image52.jp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audio" Target="../media/audio32.wav"/><Relationship Id="rId10" Type="http://schemas.openxmlformats.org/officeDocument/2006/relationships/image" Target="../media/image55.jpg"/><Relationship Id="rId4" Type="http://schemas.openxmlformats.org/officeDocument/2006/relationships/audio" Target="../media/audio31.wav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33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5.wav"/><Relationship Id="rId5" Type="http://schemas.openxmlformats.org/officeDocument/2006/relationships/audio" Target="../media/audio34.wav"/><Relationship Id="rId4" Type="http://schemas.openxmlformats.org/officeDocument/2006/relationships/audio" Target="../media/audio23.wav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11.jp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10.jpe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audio12.wav"/><Relationship Id="rId21" Type="http://schemas.openxmlformats.org/officeDocument/2006/relationships/image" Target="../media/image24.gif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24" Type="http://schemas.openxmlformats.org/officeDocument/2006/relationships/image" Target="../media/image27.png"/><Relationship Id="rId5" Type="http://schemas.openxmlformats.org/officeDocument/2006/relationships/audio" Target="../media/audio14.wav"/><Relationship Id="rId15" Type="http://schemas.openxmlformats.org/officeDocument/2006/relationships/image" Target="../media/image3.png"/><Relationship Id="rId23" Type="http://schemas.openxmlformats.org/officeDocument/2006/relationships/image" Target="../media/image26.png"/><Relationship Id="rId10" Type="http://schemas.openxmlformats.org/officeDocument/2006/relationships/audio" Target="../media/audio19.wav"/><Relationship Id="rId19" Type="http://schemas.openxmlformats.org/officeDocument/2006/relationships/image" Target="../media/image22.png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audio" Target="../media/audio23.wav"/><Relationship Id="rId2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4.gif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11" Type="http://schemas.openxmlformats.org/officeDocument/2006/relationships/image" Target="../media/image22.png"/><Relationship Id="rId5" Type="http://schemas.openxmlformats.org/officeDocument/2006/relationships/audio" Target="../media/audio14.wav"/><Relationship Id="rId10" Type="http://schemas.openxmlformats.org/officeDocument/2006/relationships/image" Target="../media/image21.png"/><Relationship Id="rId4" Type="http://schemas.openxmlformats.org/officeDocument/2006/relationships/audio" Target="../media/audio1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154429" y="23507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3628608" y="228769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0365" y="482720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670259" y="4574790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6.1_aujourd'hui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81082" y="0"/>
            <a:ext cx="609600" cy="609600"/>
          </a:xfrm>
          <a:prstGeom prst="rect">
            <a:avLst/>
          </a:prstGeom>
        </p:spPr>
      </p:pic>
      <p:pic>
        <p:nvPicPr>
          <p:cNvPr id="8" name="1.2_regard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310640" y="2156649"/>
            <a:ext cx="609600" cy="609600"/>
          </a:xfrm>
          <a:prstGeom prst="rect">
            <a:avLst/>
          </a:prstGeom>
        </p:spPr>
      </p:pic>
      <p:pic>
        <p:nvPicPr>
          <p:cNvPr id="9" name="1.2_ecout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4378" y="1512897"/>
            <a:ext cx="609600" cy="609600"/>
          </a:xfrm>
          <a:prstGeom prst="rect">
            <a:avLst/>
          </a:prstGeom>
        </p:spPr>
      </p:pic>
      <p:pic>
        <p:nvPicPr>
          <p:cNvPr id="11" name="1.2_pens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28033" y="4685488"/>
            <a:ext cx="609600" cy="609600"/>
          </a:xfrm>
          <a:prstGeom prst="rect">
            <a:avLst/>
          </a:prstGeom>
        </p:spPr>
      </p:pic>
      <p:pic>
        <p:nvPicPr>
          <p:cNvPr id="13" name="1.2_parl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06989" y="2876948"/>
            <a:ext cx="609600" cy="609600"/>
          </a:xfrm>
          <a:prstGeom prst="rect">
            <a:avLst/>
          </a:prstGeom>
        </p:spPr>
      </p:pic>
      <p:pic>
        <p:nvPicPr>
          <p:cNvPr id="14" name="6.1_faire_des_gest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50854" y="482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809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7.2_la_regl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7.2_la_fete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7.2_le_lait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7.2_treize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3" y="4114485"/>
            <a:ext cx="2345649" cy="1122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5" y="4051974"/>
            <a:ext cx="2051048" cy="1517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7" y="3613290"/>
            <a:ext cx="2067768" cy="2067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61" y="3822521"/>
            <a:ext cx="1645889" cy="1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57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7.2_le_chat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le chien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7.11_la_vache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7.11_le_chocolat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3667321"/>
            <a:ext cx="1901567" cy="2160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3944219"/>
            <a:ext cx="1820227" cy="179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3599419"/>
            <a:ext cx="2054311" cy="229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3667321"/>
            <a:ext cx="2378498" cy="1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234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7.2_le_t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7.12_le_theatre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7.12_la_cathedrale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7.12_les_maths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904734"/>
            <a:ext cx="2082472" cy="175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3967853"/>
            <a:ext cx="2282598" cy="1628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3717661"/>
            <a:ext cx="2111884" cy="215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826870"/>
            <a:ext cx="2292265" cy="1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814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7.2_l'enfant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7.13_le_serpent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7.13_l'elephant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7.13_la_France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3929448"/>
            <a:ext cx="1777274" cy="1807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3765399"/>
            <a:ext cx="2061163" cy="1971548"/>
          </a:xfrm>
          <a:prstGeom prst="rect">
            <a:avLst/>
          </a:prstGeom>
        </p:spPr>
      </p:pic>
      <p:pic>
        <p:nvPicPr>
          <p:cNvPr id="18" name="Picture 6" descr="elephan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3780030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765399"/>
            <a:ext cx="2181813" cy="2215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4491329"/>
            <a:ext cx="779531" cy="5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556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3" name="3.2_1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4" name="7.2_lundi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5" name="7.14_brun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6" name="7.14_la_jungle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521677"/>
            <a:ext cx="977302" cy="237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3536377"/>
            <a:ext cx="2099041" cy="198709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67084"/>
              </p:ext>
            </p:extLst>
          </p:nvPr>
        </p:nvGraphicFramePr>
        <p:xfrm>
          <a:off x="2898547" y="3763794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657608" y="3707299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923913"/>
            <a:ext cx="2132742" cy="1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23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9662" y="690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6875623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37662" y="232212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602693" y="2347375"/>
            <a:ext cx="1318895" cy="8313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(e)au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323661" y="230705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951775" y="229574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662" y="461842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302477" y="46424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605181" y="460353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" action="ppaction://noaction">
              <a:snd r:embed="rId3" name="1.3_la_banan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552239"/>
            <a:ext cx="1997110" cy="118162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1.4_le_cheval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46" y="478326"/>
            <a:ext cx="1656184" cy="1305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75" y="168634"/>
            <a:ext cx="999609" cy="960860"/>
          </a:xfrm>
          <a:prstGeom prst="rect">
            <a:avLst/>
          </a:prstGeom>
        </p:spPr>
      </p:pic>
      <p:pic>
        <p:nvPicPr>
          <p:cNvPr id="22" name="Picture 7" descr="cosmos">
            <a:hlinkClick r:id="" action="ppaction://noaction">
              <a:snd r:embed="rId7" name="1.7_l'univer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" y="2734454"/>
            <a:ext cx="1997110" cy="13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42981" y="4013769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336461" y="4011247"/>
            <a:ext cx="272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</a:t>
            </a:r>
            <a:r>
              <a:rPr lang="en-GB" sz="3600" b="1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190793" y="3991890"/>
            <a:ext cx="24899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24046" y="6323175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91436" y="6312932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" action="ppaction://noaction">
              <a:snd r:embed="rId12" name="4.3_pont.wav"/>
            </a:hlinkClick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4" y="4859936"/>
            <a:ext cx="1809002" cy="1692041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3" name="4.3_lapin.wav"/>
            </a:hlinkClick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4700440"/>
            <a:ext cx="1233922" cy="1729229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165043" y="63100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36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02303" y="170272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90793" y="167327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66899" y="1696363"/>
            <a:ext cx="2398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40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9176" y="3972094"/>
            <a:ext cx="2092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45" name="Picture 44">
            <a:hlinkClick r:id="" action="ppaction://noaction">
              <a:snd r:embed="rId8" name="4.3_jeu_video.wav"/>
            </a:hlinkClick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113" y="2284916"/>
            <a:ext cx="1052909" cy="19864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782" y="2869966"/>
            <a:ext cx="2272652" cy="12663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677" y="2603670"/>
            <a:ext cx="1589229" cy="1677898"/>
          </a:xfrm>
          <a:prstGeom prst="rect">
            <a:avLst/>
          </a:prstGeom>
        </p:spPr>
      </p:pic>
      <p:pic>
        <p:nvPicPr>
          <p:cNvPr id="48" name="Picture 47">
            <a:hlinkClick r:id="" action="ppaction://noaction">
              <a:snd r:embed="rId11" name="4.3_poule.wav"/>
            </a:hlinkClick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90" y="4795930"/>
            <a:ext cx="1193809" cy="1732321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5" name="1.5_midi.wav"/>
            </a:hlinkClick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7" y="799930"/>
            <a:ext cx="979666" cy="986218"/>
          </a:xfrm>
          <a:prstGeom prst="rect">
            <a:avLst/>
          </a:prstGeom>
        </p:spPr>
      </p:pic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670892" y="1693845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m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50" name="Picture 49">
            <a:hlinkClick r:id="" action="ppaction://noaction">
              <a:snd r:embed="rId6" name="1.6_la_moto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95" y="486787"/>
            <a:ext cx="1539778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5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6_la_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2" grpId="0"/>
      <p:bldP spid="36" grpId="0"/>
      <p:bldP spid="39" grpId="0"/>
      <p:bldP spid="40" grpId="0" autoUpdateAnimBg="0"/>
      <p:bldP spid="41" grpId="0" autoUpdateAnimBg="0"/>
      <p:bldP spid="42" grpId="0"/>
      <p:bldP spid="44" grpId="0"/>
      <p:bldP spid="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30865"/>
              </p:ext>
            </p:extLst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247"/>
                <a:gridCol w="2276585"/>
                <a:gridCol w="2276585"/>
                <a:gridCol w="2276585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379" y="653448"/>
            <a:ext cx="1686710" cy="1464462"/>
          </a:xfrm>
          <a:prstGeom prst="rect">
            <a:avLst/>
          </a:prstGeom>
        </p:spPr>
      </p:pic>
      <p:sp>
        <p:nvSpPr>
          <p:cNvPr id="4" name="Text Box 36">
            <a:hlinkClick r:id="" action="ppaction://noaction">
              <a:snd r:embed="rId3" name="7.2_le_bebe.wav"/>
            </a:hlinkClick>
          </p:cNvPr>
          <p:cNvSpPr txBox="1">
            <a:spLocks noChangeArrowheads="1"/>
          </p:cNvSpPr>
          <p:nvPr/>
        </p:nvSpPr>
        <p:spPr bwMode="auto">
          <a:xfrm>
            <a:off x="-244108" y="1625786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82732" y="707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" y="15014"/>
            <a:ext cx="1282799" cy="1757915"/>
          </a:xfrm>
          <a:prstGeom prst="rect">
            <a:avLst/>
          </a:prstGeom>
        </p:spPr>
      </p:pic>
      <p:sp>
        <p:nvSpPr>
          <p:cNvPr id="8" name="Text Box 36">
            <a:hlinkClick r:id="" action="ppaction://noaction">
              <a:snd r:embed="rId5" name="6.4.9_dessinez.wav"/>
            </a:hlinkClick>
          </p:cNvPr>
          <p:cNvSpPr txBox="1">
            <a:spLocks noChangeArrowheads="1"/>
          </p:cNvSpPr>
          <p:nvPr/>
        </p:nvSpPr>
        <p:spPr bwMode="auto">
          <a:xfrm>
            <a:off x="4578447" y="1710108"/>
            <a:ext cx="2195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36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703011" y="42278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 Box 36">
            <a:hlinkClick r:id="" action="ppaction://noaction">
              <a:snd r:embed="rId4" name="7.2_penser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163795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375312" y="50414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52057" y="685961"/>
            <a:ext cx="1600200" cy="1335088"/>
            <a:chOff x="5855786" y="4829736"/>
            <a:chExt cx="1600123" cy="1334143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972083" y="50414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36">
            <a:hlinkClick r:id="" action="ppaction://noaction">
              <a:snd r:embed="rId6" name="7.2_et.wav"/>
            </a:hlinkClick>
          </p:cNvPr>
          <p:cNvSpPr txBox="1">
            <a:spLocks noChangeArrowheads="1"/>
          </p:cNvSpPr>
          <p:nvPr/>
        </p:nvSpPr>
        <p:spPr bwMode="auto">
          <a:xfrm>
            <a:off x="6884384" y="1647641"/>
            <a:ext cx="1117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67" y="218946"/>
            <a:ext cx="1457890" cy="1853514"/>
          </a:xfrm>
          <a:prstGeom prst="rect">
            <a:avLst/>
          </a:prstGeom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8103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320361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652842" y="231652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918485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8103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2341290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644477" y="4595836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918485" y="459583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-103193" y="2714893"/>
            <a:ext cx="2444444" cy="1169259"/>
          </a:xfrm>
          <a:prstGeom prst="rect">
            <a:avLst/>
          </a:prstGeom>
        </p:spPr>
      </p:pic>
      <p:sp>
        <p:nvSpPr>
          <p:cNvPr id="31" name="Text Box 36">
            <a:hlinkClick r:id="" action="ppaction://noaction">
              <a:snd r:embed="rId7" name="7.2_la_regle.wav"/>
            </a:hlinkClick>
          </p:cNvPr>
          <p:cNvSpPr txBox="1">
            <a:spLocks noChangeArrowheads="1"/>
          </p:cNvSpPr>
          <p:nvPr/>
        </p:nvSpPr>
        <p:spPr bwMode="auto">
          <a:xfrm>
            <a:off x="-15985" y="398460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40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57" y="2801957"/>
            <a:ext cx="1767882" cy="1308233"/>
          </a:xfrm>
          <a:prstGeom prst="rect">
            <a:avLst/>
          </a:prstGeom>
        </p:spPr>
      </p:pic>
      <p:sp>
        <p:nvSpPr>
          <p:cNvPr id="33" name="Text Box 36">
            <a:hlinkClick r:id="" action="ppaction://noaction">
              <a:snd r:embed="rId8" name="7.2_la_fete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400546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40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36">
            <a:hlinkClick r:id="" action="ppaction://noaction">
              <a:snd r:embed="rId9" name="7.2_le_lait.wav"/>
            </a:hlinkClick>
          </p:cNvPr>
          <p:cNvSpPr txBox="1">
            <a:spLocks noChangeArrowheads="1"/>
          </p:cNvSpPr>
          <p:nvPr/>
        </p:nvSpPr>
        <p:spPr bwMode="auto">
          <a:xfrm>
            <a:off x="4617952" y="3958044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27" y="2439205"/>
            <a:ext cx="1782294" cy="1782294"/>
          </a:xfrm>
          <a:prstGeom prst="rect">
            <a:avLst/>
          </a:prstGeom>
        </p:spPr>
      </p:pic>
      <p:sp>
        <p:nvSpPr>
          <p:cNvPr id="36" name="Text Box 36">
            <a:hlinkClick r:id="" action="ppaction://noaction">
              <a:snd r:embed="rId10" name="7.2_treize.wav"/>
            </a:hlinkClick>
          </p:cNvPr>
          <p:cNvSpPr txBox="1">
            <a:spLocks noChangeArrowheads="1"/>
          </p:cNvSpPr>
          <p:nvPr/>
        </p:nvSpPr>
        <p:spPr bwMode="auto">
          <a:xfrm>
            <a:off x="6878186" y="3914485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" y="4661341"/>
            <a:ext cx="1600416" cy="1818654"/>
          </a:xfrm>
          <a:prstGeom prst="rect">
            <a:avLst/>
          </a:prstGeom>
        </p:spPr>
      </p:pic>
      <p:sp>
        <p:nvSpPr>
          <p:cNvPr id="39" name="Text Box 36">
            <a:hlinkClick r:id="" action="ppaction://noaction">
              <a:snd r:embed="rId11" name="7.2_le_chat.wav"/>
            </a:hlinkClick>
          </p:cNvPr>
          <p:cNvSpPr txBox="1">
            <a:spLocks noChangeArrowheads="1"/>
          </p:cNvSpPr>
          <p:nvPr/>
        </p:nvSpPr>
        <p:spPr bwMode="auto">
          <a:xfrm>
            <a:off x="-5134" y="625481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37" y="2590192"/>
            <a:ext cx="1418659" cy="1418659"/>
          </a:xfrm>
          <a:prstGeom prst="rect">
            <a:avLst/>
          </a:prstGeom>
        </p:spPr>
      </p:pic>
      <p:sp>
        <p:nvSpPr>
          <p:cNvPr id="41" name="Text Box 36">
            <a:hlinkClick r:id="" action="ppaction://noaction">
              <a:snd r:embed="rId12" name="7.2_le_te.wav"/>
            </a:hlinkClick>
          </p:cNvPr>
          <p:cNvSpPr txBox="1">
            <a:spLocks noChangeArrowheads="1"/>
          </p:cNvSpPr>
          <p:nvPr/>
        </p:nvSpPr>
        <p:spPr bwMode="auto">
          <a:xfrm>
            <a:off x="2355180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>
            <a:hlinkClick r:id="" action="ppaction://noaction">
              <a:snd r:embed="rId13" name="7.2_l'enfant.wav"/>
            </a:hlinkClick>
          </p:cNvPr>
          <p:cNvSpPr txBox="1">
            <a:spLocks noChangeArrowheads="1"/>
          </p:cNvSpPr>
          <p:nvPr/>
        </p:nvSpPr>
        <p:spPr bwMode="auto">
          <a:xfrm>
            <a:off x="4603801" y="622913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914" y="4981005"/>
            <a:ext cx="1670342" cy="1407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2" y="5126642"/>
            <a:ext cx="1304808" cy="1326998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5235"/>
              </p:ext>
            </p:extLst>
          </p:nvPr>
        </p:nvGraphicFramePr>
        <p:xfrm>
          <a:off x="8001888" y="4652330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7760949" y="4595835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Box 36">
            <a:hlinkClick r:id="" action="ppaction://noaction">
              <a:snd r:embed="rId14" name="7.2_lundi.wav"/>
            </a:hlinkClick>
          </p:cNvPr>
          <p:cNvSpPr txBox="1">
            <a:spLocks noChangeArrowheads="1"/>
          </p:cNvSpPr>
          <p:nvPr/>
        </p:nvSpPr>
        <p:spPr bwMode="auto">
          <a:xfrm>
            <a:off x="6797765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2_le_b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.2_pen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4.9_dessin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.2_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2_la_re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2_la_f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2_le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2_tre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7.2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7.2_le_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7.2_l'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2_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0" grpId="0"/>
      <p:bldP spid="31" grpId="0"/>
      <p:bldP spid="33" grpId="0"/>
      <p:bldP spid="34" grpId="0"/>
      <p:bldP spid="36" grpId="0"/>
      <p:bldP spid="39" grpId="0"/>
      <p:bldP spid="41" grpId="0"/>
      <p:bldP spid="42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816" y="281081"/>
            <a:ext cx="846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Son chat chante sa chanson.</a:t>
            </a:r>
            <a:endParaRPr lang="en-GB" sz="4800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62" y="1365022"/>
            <a:ext cx="3437881" cy="5175305"/>
          </a:xfrm>
          <a:prstGeom prst="rect">
            <a:avLst/>
          </a:prstGeom>
        </p:spPr>
      </p:pic>
      <p:pic>
        <p:nvPicPr>
          <p:cNvPr id="2" name="7.4_SonChat_ChanteSaChan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8032" y="281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94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49" y="-47396"/>
            <a:ext cx="83802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Cinq chiens chassent six chats.</a:t>
            </a:r>
            <a:endParaRPr lang="en-GB" sz="54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8256" y="1019749"/>
            <a:ext cx="1844923" cy="1303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9242" y="1106249"/>
            <a:ext cx="1844923" cy="130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6740" y="1106248"/>
            <a:ext cx="1844923" cy="1303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238" y="1106247"/>
            <a:ext cx="1844923" cy="1303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9161" y="1106247"/>
            <a:ext cx="1844923" cy="1303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71" y="3274541"/>
            <a:ext cx="1853613" cy="1655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27" y="2969741"/>
            <a:ext cx="1853613" cy="1655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65" y="3661719"/>
            <a:ext cx="1853613" cy="1655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49" y="2969741"/>
            <a:ext cx="1853613" cy="1655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51" y="4625635"/>
            <a:ext cx="1853613" cy="1655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61" y="2949191"/>
            <a:ext cx="1853613" cy="1655894"/>
          </a:xfrm>
          <a:prstGeom prst="rect">
            <a:avLst/>
          </a:prstGeom>
        </p:spPr>
      </p:pic>
      <p:pic>
        <p:nvPicPr>
          <p:cNvPr id="3" name="7.5_CinqChiensChassentSixCha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9215" y="10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53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22" y="218951"/>
            <a:ext cx="82493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0" i="0" dirty="0" smtClean="0"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Trois tortues tristes sur trois toits gris.</a:t>
            </a:r>
            <a:endParaRPr lang="en-GB" sz="44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68" y="3251902"/>
            <a:ext cx="3405219" cy="2951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336">
            <a:off x="68366" y="2189221"/>
            <a:ext cx="3017134" cy="1594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1" y="3251902"/>
            <a:ext cx="3405219" cy="2951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90" y="3228098"/>
            <a:ext cx="3405219" cy="295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094">
            <a:off x="2644369" y="1971422"/>
            <a:ext cx="3288984" cy="173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3594">
            <a:off x="5723221" y="2010141"/>
            <a:ext cx="3142413" cy="1660242"/>
          </a:xfrm>
          <a:prstGeom prst="rect">
            <a:avLst/>
          </a:prstGeom>
        </p:spPr>
      </p:pic>
      <p:pic>
        <p:nvPicPr>
          <p:cNvPr id="3" name="7.6_TroisTortuesTristesSurTroisTroitsG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1456" y="298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6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04" y="228611"/>
            <a:ext cx="7845287" cy="59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 smtClean="0">
                <a:latin typeface="Tw Cen MT" panose="020B0602020104020603" pitchFamily="34" charset="0"/>
              </a:rPr>
              <a:t>C’est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demain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jeudi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La fête 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souris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Qui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balaie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son tapis</a:t>
            </a:r>
          </a:p>
          <a:p>
            <a:pPr>
              <a:lnSpc>
                <a:spcPct val="150000"/>
              </a:lnSpc>
            </a:pP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Trouve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une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pomme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d’api</a:t>
            </a:r>
            <a:endParaRPr lang="en-GB" sz="3200" dirty="0" smtClean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découpe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et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cuit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Et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donne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à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ses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petits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</a:br>
            <a:r>
              <a:rPr lang="en-GB" sz="3200" dirty="0" err="1" smtClean="0">
                <a:latin typeface="Tw Cen MT" panose="020B0602020104020603" pitchFamily="34" charset="0"/>
              </a:rPr>
              <a:t>C’est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demain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jeudi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en-GB" sz="3200" dirty="0" smtClean="0">
                <a:latin typeface="Tw Cen MT" panose="020B0602020104020603" pitchFamily="34" charset="0"/>
              </a:rPr>
              <a:t>La fête </a:t>
            </a:r>
            <a:r>
              <a:rPr lang="en-GB" sz="32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la </a:t>
            </a:r>
            <a:r>
              <a:rPr lang="en-GB" sz="32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souris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3" name="C'est demain jeu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2623" y="14722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3" y="764799"/>
            <a:ext cx="1130651" cy="836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700395"/>
            <a:ext cx="958333" cy="945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4" y="2429573"/>
            <a:ext cx="780121" cy="865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27" y="3398020"/>
            <a:ext cx="950603" cy="6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1" y="4314211"/>
            <a:ext cx="507824" cy="50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81" y="4314211"/>
            <a:ext cx="507824" cy="501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1" y="4312008"/>
            <a:ext cx="507824" cy="5010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4312008"/>
            <a:ext cx="507824" cy="501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452" y="67212"/>
            <a:ext cx="1001047" cy="1379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73" y="1645950"/>
            <a:ext cx="818056" cy="871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16" y="1805367"/>
            <a:ext cx="1171314" cy="638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43" y="5587547"/>
            <a:ext cx="1130651" cy="8366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30" y="5523143"/>
            <a:ext cx="958333" cy="945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452" y="4889960"/>
            <a:ext cx="1001047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95" y="1393463"/>
            <a:ext cx="6214793" cy="3321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48" y="160638"/>
            <a:ext cx="79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Quiz-Quiz-</a:t>
            </a:r>
            <a:r>
              <a:rPr lang="en-GB" sz="3600" dirty="0" err="1" smtClean="0">
                <a:latin typeface="Tw Cen MT" panose="020B0602020104020603" pitchFamily="34" charset="0"/>
              </a:rPr>
              <a:t>Échange</a:t>
            </a:r>
            <a:endParaRPr lang="en-GB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292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3" name="7.2_le_beb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4" name="7.2_penser.wav"/>
            </a:hlinkClick>
          </p:cNvPr>
          <p:cNvSpPr>
            <a:spLocks noChangeArrowheads="1"/>
          </p:cNvSpPr>
          <p:nvPr/>
        </p:nvSpPr>
        <p:spPr bwMode="auto">
          <a:xfrm>
            <a:off x="2369904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5" name="6.4.9_dessinez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6" name="7.2_et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3759221"/>
            <a:ext cx="2299726" cy="1996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3653029"/>
            <a:ext cx="1534541" cy="2102896"/>
          </a:xfrm>
          <a:prstGeom prst="rect">
            <a:avLst/>
          </a:prstGeom>
        </p:spPr>
      </p:pic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645429" y="3805881"/>
            <a:ext cx="2115733" cy="1853183"/>
            <a:chOff x="5855786" y="4829736"/>
            <a:chExt cx="1600123" cy="1334143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3571206"/>
            <a:ext cx="1718401" cy="21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</TotalTime>
  <Words>527</Words>
  <Application>Microsoft Office PowerPoint</Application>
  <PresentationFormat>On-screen Show (4:3)</PresentationFormat>
  <Paragraphs>179</Paragraphs>
  <Slides>14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AntigoniBd</vt:lpstr>
      <vt:lpstr>Batang</vt:lpstr>
      <vt:lpstr>Arial</vt:lpstr>
      <vt:lpstr>Calibri</vt:lpstr>
      <vt:lpstr>Calibri Light</vt:lpstr>
      <vt:lpstr>Times New Roman</vt:lpstr>
      <vt:lpstr>Tw Cen MT</vt:lpstr>
      <vt:lpstr>Office Theme</vt:lpstr>
      <vt:lpstr>Blank Presentation</vt:lpstr>
      <vt:lpstr>Aujourd’hui 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Rachel Hawkes</cp:lastModifiedBy>
  <cp:revision>51</cp:revision>
  <dcterms:created xsi:type="dcterms:W3CDTF">2018-05-07T03:09:56Z</dcterms:created>
  <dcterms:modified xsi:type="dcterms:W3CDTF">2019-05-19T12:35:46Z</dcterms:modified>
</cp:coreProperties>
</file>